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6"/>
  </p:notesMasterIdLst>
  <p:sldIdLst>
    <p:sldId id="256" r:id="rId2"/>
    <p:sldId id="743" r:id="rId3"/>
    <p:sldId id="747" r:id="rId4"/>
    <p:sldId id="744" r:id="rId5"/>
    <p:sldId id="813" r:id="rId6"/>
    <p:sldId id="776" r:id="rId7"/>
    <p:sldId id="777" r:id="rId8"/>
    <p:sldId id="778" r:id="rId9"/>
    <p:sldId id="779" r:id="rId10"/>
    <p:sldId id="780" r:id="rId11"/>
    <p:sldId id="781" r:id="rId12"/>
    <p:sldId id="792" r:id="rId13"/>
    <p:sldId id="858" r:id="rId14"/>
    <p:sldId id="788" r:id="rId15"/>
    <p:sldId id="789" r:id="rId16"/>
    <p:sldId id="796" r:id="rId17"/>
    <p:sldId id="893" r:id="rId18"/>
    <p:sldId id="891" r:id="rId19"/>
    <p:sldId id="782" r:id="rId20"/>
    <p:sldId id="784" r:id="rId21"/>
    <p:sldId id="785" r:id="rId22"/>
    <p:sldId id="786" r:id="rId23"/>
    <p:sldId id="787" r:id="rId24"/>
    <p:sldId id="805" r:id="rId25"/>
    <p:sldId id="865" r:id="rId26"/>
    <p:sldId id="867" r:id="rId27"/>
    <p:sldId id="868" r:id="rId28"/>
    <p:sldId id="871" r:id="rId29"/>
    <p:sldId id="872" r:id="rId30"/>
    <p:sldId id="889" r:id="rId31"/>
    <p:sldId id="873" r:id="rId32"/>
    <p:sldId id="859" r:id="rId33"/>
    <p:sldId id="860" r:id="rId34"/>
    <p:sldId id="861" r:id="rId35"/>
    <p:sldId id="862" r:id="rId36"/>
    <p:sldId id="863" r:id="rId37"/>
    <p:sldId id="864" r:id="rId38"/>
    <p:sldId id="874" r:id="rId39"/>
    <p:sldId id="875" r:id="rId40"/>
    <p:sldId id="876" r:id="rId41"/>
    <p:sldId id="877" r:id="rId42"/>
    <p:sldId id="878" r:id="rId43"/>
    <p:sldId id="892" r:id="rId44"/>
    <p:sldId id="880" r:id="rId45"/>
    <p:sldId id="881" r:id="rId46"/>
    <p:sldId id="882" r:id="rId47"/>
    <p:sldId id="883" r:id="rId48"/>
    <p:sldId id="885" r:id="rId49"/>
    <p:sldId id="886" r:id="rId50"/>
    <p:sldId id="890" r:id="rId51"/>
    <p:sldId id="888" r:id="rId52"/>
    <p:sldId id="816" r:id="rId53"/>
    <p:sldId id="302" r:id="rId54"/>
    <p:sldId id="817" r:id="rId5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1" autoAdjust="0"/>
    <p:restoredTop sz="91132" autoAdjust="0"/>
  </p:normalViewPr>
  <p:slideViewPr>
    <p:cSldViewPr snapToGrid="0" snapToObjects="1">
      <p:cViewPr varScale="1">
        <p:scale>
          <a:sx n="102" d="100"/>
          <a:sy n="102" d="100"/>
        </p:scale>
        <p:origin x="129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69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265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09 – Strings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8792"/>
            <a:ext cx="8229600" cy="4156799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 = "Hello Bob"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greet[0]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'H'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print(greet[0], greet[2], greet[4])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 l o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x = 8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print(greet[x - 2])</a:t>
            </a:r>
          </a:p>
          <a:p>
            <a:pPr marL="45720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687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66044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229232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>
                <a:solidFill>
                  <a:prstClr val="black"/>
                </a:solidFill>
              </a:rPr>
              <a:t>In a string of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 </a:t>
            </a:r>
            <a:r>
              <a:rPr lang="en-US" altLang="en-US" dirty="0">
                <a:solidFill>
                  <a:prstClr val="black"/>
                </a:solidFill>
              </a:rPr>
              <a:t>characters, the last </a:t>
            </a:r>
            <a:br>
              <a:rPr lang="en-US" altLang="en-US" dirty="0">
                <a:solidFill>
                  <a:prstClr val="black"/>
                </a:solidFill>
              </a:rPr>
            </a:br>
            <a:r>
              <a:rPr lang="en-US" altLang="en-US" dirty="0">
                <a:solidFill>
                  <a:prstClr val="black"/>
                </a:solidFill>
              </a:rPr>
              <a:t>character is at position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n-1 </a:t>
            </a:r>
            <a:r>
              <a:rPr lang="en-US" altLang="en-US" dirty="0">
                <a:solidFill>
                  <a:prstClr val="black"/>
                </a:solidFill>
              </a:rPr>
              <a:t>since we </a:t>
            </a:r>
            <a:br>
              <a:rPr lang="en-US" altLang="en-US" dirty="0">
                <a:solidFill>
                  <a:prstClr val="black"/>
                </a:solidFill>
              </a:rPr>
            </a:br>
            <a:r>
              <a:rPr lang="en-US" altLang="en-US" dirty="0">
                <a:solidFill>
                  <a:prstClr val="black"/>
                </a:solidFill>
              </a:rPr>
              <a:t>start counting with 0</a:t>
            </a:r>
          </a:p>
          <a:p>
            <a:pPr lvl="3">
              <a:lnSpc>
                <a:spcPct val="90000"/>
              </a:lnSpc>
            </a:pPr>
            <a:endParaRPr lang="en-US" altLang="en-US" dirty="0">
              <a:solidFill>
                <a:prstClr val="black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solidFill>
                  <a:prstClr val="black"/>
                </a:solidFill>
              </a:rPr>
              <a:t>So how can we access the </a:t>
            </a:r>
            <a:r>
              <a:rPr lang="en-US" altLang="en-US" u="sng" dirty="0">
                <a:solidFill>
                  <a:prstClr val="black"/>
                </a:solidFill>
              </a:rPr>
              <a:t>last</a:t>
            </a:r>
            <a:r>
              <a:rPr lang="en-US" altLang="en-US" dirty="0">
                <a:solidFill>
                  <a:prstClr val="black"/>
                </a:solidFill>
              </a:rPr>
              <a:t> letter, regardless of the string’s length?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greet[ </a:t>
            </a:r>
            <a:r>
              <a:rPr lang="en-US" altLang="en-US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altLang="en-US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(greet) – 1 ]</a:t>
            </a:r>
          </a:p>
          <a:p>
            <a:pPr lvl="1">
              <a:lnSpc>
                <a:spcPct val="90000"/>
              </a:lnSpc>
            </a:pPr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25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Changing String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4951" cy="4156799"/>
          </a:xfrm>
        </p:spPr>
        <p:txBody>
          <a:bodyPr/>
          <a:lstStyle/>
          <a:p>
            <a:r>
              <a:rPr lang="en-US" dirty="0"/>
              <a:t>Python has many, many ways to interact with strings, and we will cover them in detail soon</a:t>
            </a:r>
          </a:p>
          <a:p>
            <a:r>
              <a:rPr lang="en-US" dirty="0"/>
              <a:t>For now, here are two very useful methods: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s.lower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lowercase letters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s.upper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– copy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dirty="0"/>
              <a:t>in all uppercase letters</a:t>
            </a:r>
          </a:p>
          <a:p>
            <a:pPr lvl="3"/>
            <a:endParaRPr lang="en-US" dirty="0"/>
          </a:p>
          <a:p>
            <a:r>
              <a:rPr lang="en-US" dirty="0"/>
              <a:t>Why would we need to use these?</a:t>
            </a:r>
          </a:p>
          <a:p>
            <a:pPr lvl="1"/>
            <a:r>
              <a:rPr lang="en-US" sz="3200" dirty="0"/>
              <a:t>Remember, Python is </a:t>
            </a:r>
            <a:r>
              <a:rPr lang="en-US" sz="3200" u="sng" dirty="0"/>
              <a:t>case-sensitive</a:t>
            </a:r>
            <a:r>
              <a:rPr lang="en-US" sz="3200" dirty="0"/>
              <a:t>!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0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Concatenation</a:t>
            </a:r>
          </a:p>
        </p:txBody>
      </p:sp>
    </p:spTree>
    <p:extLst>
      <p:ext uri="{BB962C8B-B14F-4D97-AF65-F5344CB8AC3E}">
        <p14:creationId xmlns:p14="http://schemas.microsoft.com/office/powerpoint/2010/main" val="354550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/>
              <a:t>Forming New Strings -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63232" cy="4156799"/>
          </a:xfrm>
        </p:spPr>
        <p:txBody>
          <a:bodyPr/>
          <a:lstStyle/>
          <a:p>
            <a:r>
              <a:rPr lang="en-US" dirty="0"/>
              <a:t>We can put two or more strings together to form a longer string</a:t>
            </a:r>
          </a:p>
          <a:p>
            <a:pPr lvl="3"/>
            <a:endParaRPr lang="en-US" dirty="0"/>
          </a:p>
          <a:p>
            <a:r>
              <a:rPr lang="en-US" b="1" i="1" dirty="0"/>
              <a:t>Concatenation</a:t>
            </a:r>
            <a:r>
              <a:rPr lang="en-US" dirty="0"/>
              <a:t> “glues” two strings together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ButterJelly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"Peanut Butter" + " &amp; " + "Jelly"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'Peanut Butter &amp; Jelly'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94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of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Concatenation does </a:t>
            </a:r>
            <a:r>
              <a:rPr lang="en-US" u="sng" dirty="0"/>
              <a:t>not</a:t>
            </a:r>
            <a:r>
              <a:rPr lang="en-US" dirty="0"/>
              <a:t> automatically include spaces between the strings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"Smash" + "together"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Smashtogether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Concatenation can </a:t>
            </a:r>
            <a:r>
              <a:rPr lang="en-US" u="sng" dirty="0"/>
              <a:t>only</a:t>
            </a:r>
            <a:r>
              <a:rPr lang="en-US" dirty="0"/>
              <a:t> be done with strings!</a:t>
            </a:r>
          </a:p>
          <a:p>
            <a:pPr lvl="1"/>
            <a:r>
              <a:rPr lang="en-US" dirty="0"/>
              <a:t>So how would we concatenate an integer?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"CMSC " +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(201)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'CMSC 201'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581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Use for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input() </a:t>
            </a:r>
            <a:r>
              <a:rPr lang="en-US" dirty="0"/>
              <a:t>only accepts a single string</a:t>
            </a:r>
          </a:p>
          <a:p>
            <a:pPr lvl="1"/>
            <a:r>
              <a:rPr lang="en-US" dirty="0"/>
              <a:t>Can’t use commas like we do with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print()</a:t>
            </a:r>
          </a:p>
          <a:p>
            <a:pPr lvl="3"/>
            <a:endParaRPr lang="en-US" dirty="0"/>
          </a:p>
          <a:p>
            <a:r>
              <a:rPr lang="en-US" dirty="0"/>
              <a:t>In order to create a single string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dirty="0"/>
              <a:t>, you </a:t>
            </a:r>
            <a:r>
              <a:rPr lang="en-US" u="sng" dirty="0"/>
              <a:t>must</a:t>
            </a:r>
            <a:r>
              <a:rPr lang="en-US" dirty="0"/>
              <a:t> use concatenation</a:t>
            </a:r>
          </a:p>
          <a:p>
            <a:pPr marL="457200" lvl="1" indent="0">
              <a:buNone/>
            </a:pPr>
            <a:endParaRPr lang="sv-SE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classNum = 201</a:t>
            </a:r>
          </a:p>
          <a:p>
            <a:pPr marL="457200" lvl="1" indent="0">
              <a:buNone/>
            </a:pP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grade =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"Grade in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sv-SE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(classNum) + </a:t>
            </a:r>
            <a:r>
              <a:rPr lang="sv-SE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"? "</a:t>
            </a:r>
            <a:r>
              <a:rPr lang="sv-SE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Sentinels and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To take full advantage of sentinel constants, </a:t>
            </a:r>
            <a:br>
              <a:rPr lang="en-US" dirty="0"/>
            </a:br>
            <a:r>
              <a:rPr lang="en-US" dirty="0"/>
              <a:t>use them in the input prompts as well</a:t>
            </a:r>
          </a:p>
          <a:p>
            <a:pPr lvl="3"/>
            <a:endParaRPr lang="en-US" dirty="0"/>
          </a:p>
          <a:p>
            <a:r>
              <a:rPr lang="en-US" dirty="0"/>
              <a:t>Instead of: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"Name, X to quit: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/>
              <a:t>Concatenate to include the sentinel constant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"Name,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EXIT +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to quit: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914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2186"/>
            <a:ext cx="9144000" cy="1143000"/>
          </a:xfrm>
        </p:spPr>
        <p:txBody>
          <a:bodyPr/>
          <a:lstStyle/>
          <a:p>
            <a:r>
              <a:rPr lang="en-US" sz="4200" dirty="0"/>
              <a:t>Sentinels, </a:t>
            </a:r>
            <a:r>
              <a:rPr lang="en-US" sz="4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input()</a:t>
            </a:r>
            <a:r>
              <a:rPr lang="en-US" sz="4200" dirty="0"/>
              <a:t>, and Concatenation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even get really lazy, and create the message string before using it 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input()</a:t>
            </a:r>
            <a:endParaRPr lang="en-US" dirty="0"/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SENTINEL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-1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grade, or '"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(SENTINEL) +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"' to quit: "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grade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grade != SENTINEL: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"Congrats on getting a"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grade, </a:t>
            </a:r>
            <a:r>
              <a:rPr lang="en-US" sz="16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"in the class!"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grade = </a:t>
            </a:r>
            <a:r>
              <a:rPr lang="en-US" sz="16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msg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141561" y="3245605"/>
            <a:ext cx="2545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 forget to cast to string if needed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V="1">
            <a:off x="4637988" y="4096981"/>
            <a:ext cx="1677970" cy="480766"/>
          </a:xfrm>
          <a:prstGeom prst="roundRect">
            <a:avLst>
              <a:gd name="adj" fmla="val 11525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48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Substrings and Slicing</a:t>
            </a:r>
          </a:p>
        </p:txBody>
      </p:sp>
    </p:spTree>
    <p:extLst>
      <p:ext uri="{BB962C8B-B14F-4D97-AF65-F5344CB8AC3E}">
        <p14:creationId xmlns:p14="http://schemas.microsoft.com/office/powerpoint/2010/main" val="10973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and what they are used for</a:t>
            </a:r>
          </a:p>
          <a:p>
            <a:pPr lvl="1"/>
            <a:r>
              <a:rPr lang="en-US" dirty="0"/>
              <a:t>Getting the length of a list</a:t>
            </a:r>
          </a:p>
          <a:p>
            <a:pPr lvl="1"/>
            <a:r>
              <a:rPr lang="en-US" dirty="0"/>
              <a:t>Operations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</a:p>
          <a:p>
            <a:pPr lvl="1"/>
            <a:r>
              <a:rPr lang="en-US" dirty="0"/>
              <a:t>Iterating over a list using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</a:t>
            </a:r>
          </a:p>
          <a:p>
            <a:pPr lvl="1"/>
            <a:r>
              <a:rPr lang="en-US" dirty="0"/>
              <a:t>Indexing</a:t>
            </a:r>
          </a:p>
          <a:p>
            <a:pPr lvl="3"/>
            <a:endParaRPr lang="en-US" dirty="0"/>
          </a:p>
          <a:p>
            <a:r>
              <a:rPr lang="en-US" dirty="0"/>
              <a:t>Membership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dirty="0"/>
              <a:t>” operator</a:t>
            </a:r>
          </a:p>
          <a:p>
            <a:r>
              <a:rPr lang="en-US" dirty="0"/>
              <a:t>Methods vs Functions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5398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Indexing only returns a </a:t>
            </a:r>
            <a:r>
              <a:rPr lang="en-US" u="sng" dirty="0"/>
              <a:t>single</a:t>
            </a:r>
            <a:r>
              <a:rPr lang="en-US" dirty="0"/>
              <a:t> character </a:t>
            </a:r>
            <a:br>
              <a:rPr lang="en-US" dirty="0"/>
            </a:br>
            <a:r>
              <a:rPr lang="en-US" dirty="0"/>
              <a:t>from the entire string</a:t>
            </a:r>
          </a:p>
          <a:p>
            <a:pPr lvl="3"/>
            <a:endParaRPr lang="en-US" dirty="0"/>
          </a:p>
          <a:p>
            <a:r>
              <a:rPr lang="en-US" dirty="0"/>
              <a:t>We can access a </a:t>
            </a:r>
            <a:r>
              <a:rPr lang="en-US" b="1" i="1" dirty="0"/>
              <a:t>substring</a:t>
            </a:r>
            <a:r>
              <a:rPr lang="en-US" i="1" dirty="0"/>
              <a:t> </a:t>
            </a:r>
            <a:r>
              <a:rPr lang="en-US" dirty="0"/>
              <a:t>using</a:t>
            </a:r>
            <a:br>
              <a:rPr lang="en-US" dirty="0"/>
            </a:br>
            <a:r>
              <a:rPr lang="en-US" dirty="0"/>
              <a:t>a process called </a:t>
            </a:r>
            <a:r>
              <a:rPr lang="en-US" b="1" i="1" dirty="0"/>
              <a:t>slicing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706" y="3009671"/>
            <a:ext cx="3197996" cy="348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6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 Syntax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4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start:end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4000" dirty="0"/>
          </a:p>
          <a:p>
            <a:pPr lvl="3"/>
            <a:endParaRPr lang="en-US" dirty="0"/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en-US" dirty="0"/>
              <a:t>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/>
              <a:t>must evaluate to integers</a:t>
            </a:r>
          </a:p>
          <a:p>
            <a:pPr lvl="1"/>
            <a:r>
              <a:rPr lang="en-US" dirty="0"/>
              <a:t>The substring begins at index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</a:p>
          <a:p>
            <a:pPr lvl="1"/>
            <a:r>
              <a:rPr lang="en-US" dirty="0"/>
              <a:t>The substring ends </a:t>
            </a:r>
            <a:r>
              <a:rPr lang="en-US" b="1" u="sng" dirty="0"/>
              <a:t>before</a:t>
            </a:r>
            <a:r>
              <a:rPr lang="en-US" dirty="0"/>
              <a:t> index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</a:t>
            </a:r>
          </a:p>
          <a:p>
            <a:pPr lvl="2"/>
            <a:r>
              <a:rPr lang="en-US" sz="2800" dirty="0"/>
              <a:t>The letter at index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sz="2800" dirty="0"/>
              <a:t>is </a:t>
            </a:r>
            <a:r>
              <a:rPr lang="en-US" sz="2800" u="sng" dirty="0"/>
              <a:t>not</a:t>
            </a:r>
            <a:r>
              <a:rPr lang="en-US" sz="2800" dirty="0"/>
              <a:t> included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0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Slicing Examples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087399" y="1536877"/>
          <a:ext cx="6833286" cy="14553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92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5925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598984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6326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H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37844" y="3093305"/>
            <a:ext cx="7772400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greet[0:2]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greet[7:9]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ob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greet[:5]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greet[1:]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altLang="en-US" sz="2400" b="1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ello</a:t>
            </a: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Bob'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greet[:]</a:t>
            </a:r>
          </a:p>
          <a:p>
            <a:pPr marL="911225">
              <a:lnSpc>
                <a:spcPct val="900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'Hello Bob'</a:t>
            </a:r>
          </a:p>
        </p:txBody>
      </p:sp>
    </p:spTree>
    <p:extLst>
      <p:ext uri="{BB962C8B-B14F-4D97-AF65-F5344CB8AC3E}">
        <p14:creationId xmlns:p14="http://schemas.microsoft.com/office/powerpoint/2010/main" val="4066520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Specifics of Slicing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start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/>
              <a:t>are missing, then the start or end of the string is used instead</a:t>
            </a:r>
          </a:p>
          <a:p>
            <a:pPr lvl="3"/>
            <a:endParaRPr lang="en-US" dirty="0"/>
          </a:p>
          <a:p>
            <a:r>
              <a:rPr lang="en-US" dirty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en-US" dirty="0"/>
              <a:t>must come </a:t>
            </a:r>
            <a:r>
              <a:rPr lang="en-US" u="sng" dirty="0"/>
              <a:t>after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the index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start</a:t>
            </a:r>
            <a:endParaRPr lang="en-US" dirty="0"/>
          </a:p>
          <a:p>
            <a:pPr lvl="1"/>
            <a:r>
              <a:rPr lang="en-US" dirty="0"/>
              <a:t>What would the substring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greet[1:1] </a:t>
            </a:r>
            <a:r>
              <a:rPr lang="en-US" dirty="0"/>
              <a:t>be?</a:t>
            </a:r>
          </a:p>
          <a:p>
            <a:pPr marL="803275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</a:p>
          <a:p>
            <a:pPr lvl="1"/>
            <a:r>
              <a:rPr lang="en-US" dirty="0"/>
              <a:t>An empty string!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25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Operations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94589"/>
            <a:ext cx="8229600" cy="1598285"/>
          </a:xfrm>
        </p:spPr>
        <p:txBody>
          <a:bodyPr/>
          <a:lstStyle/>
          <a:p>
            <a:r>
              <a:rPr lang="en-US" dirty="0"/>
              <a:t>All of this also applies to lists!</a:t>
            </a:r>
          </a:p>
          <a:p>
            <a:pPr lvl="1"/>
            <a:r>
              <a:rPr lang="en-US" dirty="0"/>
              <a:t>Two lists can be concatenated together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sublist</a:t>
            </a:r>
            <a:r>
              <a:rPr lang="en-US" dirty="0"/>
              <a:t> can be sliced from another list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139324"/>
              </p:ext>
            </p:extLst>
          </p:nvPr>
        </p:nvGraphicFramePr>
        <p:xfrm>
          <a:off x="457200" y="1893176"/>
          <a:ext cx="8229600" cy="25908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Meaning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stringVar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[#]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stringVar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[#:#]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</a:t>
                      </a:r>
                      <a:r>
                        <a:rPr lang="en-US" sz="28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stringVar</a:t>
                      </a:r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)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018909" y="2385800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black"/>
                </a:solidFill>
                <a:cs typeface="Courier New" panose="02070309020205020404" pitchFamily="49" charset="0"/>
              </a:rPr>
              <a:t>Concatenation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0457" y="293198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black"/>
                </a:solidFill>
                <a:cs typeface="Courier New" panose="02070309020205020404" pitchFamily="49" charset="0"/>
              </a:rPr>
              <a:t>Indexing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0457" y="3450964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black"/>
                </a:solidFill>
                <a:cs typeface="Courier New" panose="02070309020205020404" pitchFamily="49" charset="0"/>
              </a:rPr>
              <a:t>Slicing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0457" y="3973261"/>
            <a:ext cx="2432218" cy="5560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prstClr val="black"/>
                </a:solidFill>
                <a:cs typeface="Courier New" panose="02070309020205020404" pitchFamily="49" charset="0"/>
              </a:rPr>
              <a:t>Length</a:t>
            </a:r>
          </a:p>
        </p:txBody>
      </p:sp>
    </p:spTree>
    <p:extLst>
      <p:ext uri="{BB962C8B-B14F-4D97-AF65-F5344CB8AC3E}">
        <p14:creationId xmlns:p14="http://schemas.microsoft.com/office/powerpoint/2010/main" val="33110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Escape Sequences</a:t>
            </a:r>
          </a:p>
        </p:txBody>
      </p:sp>
    </p:spTree>
    <p:extLst>
      <p:ext uri="{BB962C8B-B14F-4D97-AF65-F5344CB8AC3E}">
        <p14:creationId xmlns:p14="http://schemas.microsoft.com/office/powerpoint/2010/main" val="11540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 Characters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like Python has special keywords…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en-US" dirty="0"/>
              <a:t>, etc.</a:t>
            </a:r>
          </a:p>
          <a:p>
            <a:r>
              <a:rPr lang="en-US" dirty="0"/>
              <a:t>It also has special characters</a:t>
            </a:r>
          </a:p>
          <a:p>
            <a:pPr lvl="1"/>
            <a:r>
              <a:rPr lang="en-US" dirty="0"/>
              <a:t>Single quote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/>
              <a:t>), double quote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/>
              <a:t>), etc.</a:t>
            </a:r>
          </a:p>
          <a:p>
            <a:pPr lvl="3"/>
            <a:endParaRPr lang="en-US" dirty="0"/>
          </a:p>
          <a:p>
            <a:r>
              <a:rPr lang="en-US" dirty="0"/>
              <a:t>How can we print out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" </a:t>
            </a:r>
            <a:r>
              <a:rPr lang="en-US" dirty="0"/>
              <a:t>as part of a string?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 I shouted "hey!" at him."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What’s going to happen here?</a:t>
            </a:r>
          </a:p>
          <a:p>
            <a:pPr lvl="1"/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EOL while scanning string literal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 flipH="1">
            <a:off x="4769963" y="5109327"/>
            <a:ext cx="1253765" cy="425551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Backslash: Escape Sequences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backslash character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en-US" dirty="0"/>
              <a:t>) is used to “</a:t>
            </a:r>
            <a:r>
              <a:rPr lang="en-US" b="1" i="1" dirty="0"/>
              <a:t>escape</a:t>
            </a:r>
            <a:r>
              <a:rPr lang="en-US" dirty="0"/>
              <a:t>” a special character in Python</a:t>
            </a:r>
          </a:p>
          <a:p>
            <a:pPr lvl="1"/>
            <a:r>
              <a:rPr lang="en-US" sz="3200" dirty="0"/>
              <a:t>Tells Python </a:t>
            </a:r>
            <a:r>
              <a:rPr lang="en-US" sz="3200" u="sng" dirty="0"/>
              <a:t>not</a:t>
            </a:r>
            <a:r>
              <a:rPr lang="en-US" sz="3200" dirty="0"/>
              <a:t> to treat it as special</a:t>
            </a:r>
          </a:p>
          <a:p>
            <a:pPr lvl="3"/>
            <a:endParaRPr lang="en-US" dirty="0"/>
          </a:p>
          <a:p>
            <a:r>
              <a:rPr lang="en-US" dirty="0"/>
              <a:t>The backslash character goes </a:t>
            </a:r>
            <a:r>
              <a:rPr lang="en-US" u="sng" dirty="0"/>
              <a:t>in front</a:t>
            </a:r>
            <a:r>
              <a:rPr lang="en-US" dirty="0"/>
              <a:t> of the character we want to “escape”</a:t>
            </a:r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print("And I shouted \"hey!\"")</a:t>
            </a:r>
            <a:endParaRPr lang="en-US" sz="2400" dirty="0"/>
          </a:p>
          <a:p>
            <a:pPr marL="809625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And I shouted "hey!"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559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Escape Sequences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371574"/>
              </p:ext>
            </p:extLst>
          </p:nvPr>
        </p:nvGraphicFramePr>
        <p:xfrm>
          <a:off x="457200" y="1975186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61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46811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/>
                        <a:t>Escape Sequence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Purpose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Escaping special characters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\'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Print a single quote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\"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Print</a:t>
                      </a:r>
                      <a:r>
                        <a:rPr lang="en-US" sz="2800" baseline="0" dirty="0"/>
                        <a:t> a double quote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\\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Print a backslash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Inserting a special character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Print a tab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	Print a new line (“enter”)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8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Sequences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tabs."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special2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special3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964852" y="2413097"/>
            <a:ext cx="1975335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adds a tab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64852" y="3716722"/>
            <a:ext cx="248660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adds a newline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64851" y="5217256"/>
            <a:ext cx="347415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\\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adds a single backslash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21497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Escape Sequences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special1 = 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"I\</a:t>
            </a:r>
            <a:r>
              <a:rPr lang="en-US" sz="20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tlove</a:t>
            </a:r>
            <a:r>
              <a:rPr lang="en-US" sz="20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tabs."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(special1)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       love tabs.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special2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time to\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nsplit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(special2)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time to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split!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special3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"Keep \\ </a:t>
            </a:r>
            <a:r>
              <a:rPr lang="en-US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\\ separated"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(special3)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Keep \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 separated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35191" y="1800193"/>
            <a:ext cx="3045578" cy="267765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Note that there are no spaces around the escape sequences, but they work fine.  What would happen if we added a space after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\t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here?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114799" y="3139021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360082" y="1929149"/>
            <a:ext cx="683443" cy="4572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49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" y="826364"/>
            <a:ext cx="8564880" cy="1143000"/>
          </a:xfrm>
        </p:spPr>
        <p:txBody>
          <a:bodyPr/>
          <a:lstStyle/>
          <a:p>
            <a:r>
              <a:rPr lang="en-US" sz="4000" dirty="0"/>
              <a:t>How Python Handles Escape Sequences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7240" cy="4156799"/>
          </a:xfrm>
        </p:spPr>
        <p:txBody>
          <a:bodyPr/>
          <a:lstStyle/>
          <a:p>
            <a:r>
              <a:rPr lang="en-US" dirty="0"/>
              <a:t>Escape sequences look like two characters to us</a:t>
            </a:r>
          </a:p>
          <a:p>
            <a:r>
              <a:rPr lang="en-US" dirty="0"/>
              <a:t>Python treats them as a </a:t>
            </a:r>
            <a:r>
              <a:rPr lang="en-US" u="sng" dirty="0"/>
              <a:t>single</a:t>
            </a:r>
            <a:r>
              <a:rPr lang="en-US" dirty="0"/>
              <a:t> character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example1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"dog\n"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example2 =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</a:t>
            </a:r>
            <a:r>
              <a:rPr lang="en-US" sz="24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tcat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5724" y="4620766"/>
          <a:ext cx="3989752" cy="135250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9545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864688" y="4620766"/>
          <a:ext cx="3989752" cy="135250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974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9743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29543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485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“end”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mentioned the use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end="" </a:t>
            </a:r>
            <a:r>
              <a:rPr lang="en-US" dirty="0"/>
              <a:t>within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/>
              <a:t>in a few of the homeworks</a:t>
            </a:r>
          </a:p>
          <a:p>
            <a:pPr lvl="1"/>
            <a:r>
              <a:rPr lang="en-US" dirty="0"/>
              <a:t>By default,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print() </a:t>
            </a:r>
            <a:r>
              <a:rPr lang="en-US" dirty="0"/>
              <a:t>uses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/>
              <a:t>as its ending</a:t>
            </a:r>
          </a:p>
          <a:p>
            <a:pPr lvl="3"/>
            <a:endParaRPr lang="en-US" dirty="0"/>
          </a:p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end= </a:t>
            </a:r>
            <a:r>
              <a:rPr lang="en-US" dirty="0"/>
              <a:t>to change this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"No newlines"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"More space please"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"\n\n"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"Smile!"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end=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:)\n"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r>
              <a:rPr lang="en-US" dirty="0"/>
              <a:t>Remember to put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US" dirty="0"/>
              <a:t>in if you still want one!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9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Whitespace</a:t>
            </a:r>
          </a:p>
        </p:txBody>
      </p:sp>
    </p:spTree>
    <p:extLst>
      <p:ext uri="{BB962C8B-B14F-4D97-AF65-F5344CB8AC3E}">
        <p14:creationId xmlns:p14="http://schemas.microsoft.com/office/powerpoint/2010/main" val="2682501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Whitespace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1703" cy="4517689"/>
          </a:xfrm>
        </p:spPr>
        <p:txBody>
          <a:bodyPr/>
          <a:lstStyle/>
          <a:p>
            <a:r>
              <a:rPr lang="en-US" dirty="0"/>
              <a:t>Whitespace is any “blank” character, that represents space between other characters</a:t>
            </a:r>
          </a:p>
          <a:p>
            <a:r>
              <a:rPr lang="en-US" dirty="0"/>
              <a:t>For example: tabs, newlines, and spaces</a:t>
            </a:r>
            <a:br>
              <a:rPr lang="en-US" dirty="0"/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"\t"  "\n"    " "</a:t>
            </a:r>
          </a:p>
          <a:p>
            <a:pPr lvl="3"/>
            <a:endParaRPr lang="en-US" dirty="0"/>
          </a:p>
          <a:p>
            <a:r>
              <a:rPr lang="en-US" dirty="0"/>
              <a:t>Whitespace can cause similar </a:t>
            </a:r>
            <a:br>
              <a:rPr lang="en-US" dirty="0"/>
            </a:br>
            <a:r>
              <a:rPr lang="en-US" dirty="0"/>
              <a:t>strings to not be equivalent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"dog" == " dog"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3"/>
            <a:ext cx="3041185" cy="30411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102815" y="3706212"/>
            <a:ext cx="3041185" cy="304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6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Whitespace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881874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4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Whitespace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906258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9" name="Straight Connector 8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18" name="Rectangle 17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175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Whitespace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" y="1969364"/>
            <a:ext cx="8796530" cy="4156799"/>
          </a:xfrm>
        </p:spPr>
        <p:txBody>
          <a:bodyPr/>
          <a:lstStyle/>
          <a:p>
            <a:r>
              <a:rPr lang="en-US" dirty="0"/>
              <a:t>To remove all whitespace from the </a:t>
            </a:r>
            <a:r>
              <a:rPr lang="en-US" u="sng" dirty="0"/>
              <a:t>start and end</a:t>
            </a:r>
            <a:r>
              <a:rPr lang="en-US" dirty="0"/>
              <a:t> of a string, we can use a method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strip()</a:t>
            </a:r>
          </a:p>
          <a:p>
            <a:pPr lvl="3"/>
            <a:endParaRPr lang="en-US" dirty="0"/>
          </a:p>
          <a:p>
            <a:pPr marL="4763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spacedOut.strip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499618" y="5194331"/>
          <a:ext cx="7528560" cy="822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4107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4107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757054"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\t 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\n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187493" y="6017291"/>
            <a:ext cx="21528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spacedOut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987296" y="3816098"/>
            <a:ext cx="3633216" cy="1236573"/>
            <a:chOff x="1987296" y="3816095"/>
            <a:chExt cx="3633216" cy="1392111"/>
          </a:xfrm>
        </p:grpSpPr>
        <p:grpSp>
          <p:nvGrpSpPr>
            <p:cNvPr id="10" name="Group 82"/>
            <p:cNvGrpSpPr>
              <a:grpSpLocks/>
            </p:cNvGrpSpPr>
            <p:nvPr/>
          </p:nvGrpSpPr>
          <p:grpSpPr bwMode="auto">
            <a:xfrm flipH="1">
              <a:off x="1987296" y="4043600"/>
              <a:ext cx="3633216" cy="1164604"/>
              <a:chOff x="7696108" y="4578350"/>
              <a:chExt cx="500747" cy="918998"/>
            </a:xfrm>
          </p:grpSpPr>
          <p:cxnSp>
            <p:nvCxnSpPr>
              <p:cNvPr id="11" name="Straight Arrow Connector 10"/>
              <p:cNvCxnSpPr/>
              <p:nvPr/>
            </p:nvCxnSpPr>
            <p:spPr>
              <a:xfrm>
                <a:off x="8195771" y="4582948"/>
                <a:ext cx="0" cy="914400"/>
              </a:xfrm>
              <a:prstGeom prst="straightConnector1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  <a:tailEnd type="arrow"/>
              </a:ln>
              <a:effectLst/>
            </p:spPr>
          </p:cxnSp>
          <p:cxnSp>
            <p:nvCxnSpPr>
              <p:cNvPr id="12" name="Straight Connector 11"/>
              <p:cNvCxnSpPr/>
              <p:nvPr/>
            </p:nvCxnSpPr>
            <p:spPr>
              <a:xfrm flipV="1">
                <a:off x="7696108" y="4578350"/>
                <a:ext cx="500747" cy="0"/>
              </a:xfrm>
              <a:prstGeom prst="line">
                <a:avLst/>
              </a:prstGeom>
              <a:noFill/>
              <a:ln w="571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</p:grpSp>
        <p:cxnSp>
          <p:nvCxnSpPr>
            <p:cNvPr id="13" name="Straight Connector 12"/>
            <p:cNvCxnSpPr/>
            <p:nvPr/>
          </p:nvCxnSpPr>
          <p:spPr bwMode="auto">
            <a:xfrm>
              <a:off x="5620512" y="3816095"/>
              <a:ext cx="0" cy="256032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2940041" y="4049429"/>
              <a:ext cx="0" cy="1158777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</p:grpSp>
      <p:sp>
        <p:nvSpPr>
          <p:cNvPr id="22" name="Rectangle 21"/>
          <p:cNvSpPr/>
          <p:nvPr/>
        </p:nvSpPr>
        <p:spPr>
          <a:xfrm>
            <a:off x="1377696" y="5096795"/>
            <a:ext cx="1975104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107680" y="5052671"/>
            <a:ext cx="1005840" cy="1029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4303618" y="4225002"/>
            <a:ext cx="407337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cs typeface="Courier New" panose="02070309020205020404" pitchFamily="49" charset="0"/>
              </a:rPr>
              <a:t>notice that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strip() </a:t>
            </a:r>
            <a:r>
              <a:rPr lang="en-US" sz="2400" dirty="0">
                <a:cs typeface="Courier New" panose="02070309020205020404" pitchFamily="49" charset="0"/>
              </a:rPr>
              <a:t>does </a:t>
            </a:r>
            <a:r>
              <a:rPr lang="en-US" sz="2400" u="sng" dirty="0">
                <a:cs typeface="Courier New" panose="02070309020205020404" pitchFamily="49" charset="0"/>
              </a:rPr>
              <a:t>not</a:t>
            </a:r>
            <a:r>
              <a:rPr lang="en-US" sz="2400" dirty="0">
                <a:cs typeface="Courier New" panose="02070309020205020404" pitchFamily="49" charset="0"/>
              </a:rPr>
              <a:t> remove “interior” spacing</a:t>
            </a:r>
            <a:endParaRPr lang="en-US" sz="2400" b="1" dirty="0">
              <a:cs typeface="Courier New" panose="02070309020205020404" pitchFamily="49" charset="0"/>
            </a:endParaRPr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 flipH="1">
            <a:off x="6183496" y="5055999"/>
            <a:ext cx="1034501" cy="1034501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82"/>
          <p:cNvGrpSpPr>
            <a:grpSpLocks/>
          </p:cNvGrpSpPr>
          <p:nvPr/>
        </p:nvGrpSpPr>
        <p:grpSpPr bwMode="auto">
          <a:xfrm>
            <a:off x="6876288" y="3645407"/>
            <a:ext cx="1810512" cy="1407263"/>
            <a:chOff x="7696108" y="4572000"/>
            <a:chExt cx="500747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81957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5597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String Splitting</a:t>
            </a:r>
          </a:p>
        </p:txBody>
      </p:sp>
    </p:spTree>
    <p:extLst>
      <p:ext uri="{BB962C8B-B14F-4D97-AF65-F5344CB8AC3E}">
        <p14:creationId xmlns:p14="http://schemas.microsoft.com/office/powerpoint/2010/main" val="286169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Splitting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also break a string into pieces</a:t>
            </a:r>
          </a:p>
          <a:p>
            <a:pPr lvl="1"/>
            <a:r>
              <a:rPr lang="en-US" sz="3200" dirty="0"/>
              <a:t>Stored as a list of strings</a:t>
            </a:r>
          </a:p>
          <a:p>
            <a:endParaRPr lang="en-US" dirty="0"/>
          </a:p>
          <a:p>
            <a:r>
              <a:rPr lang="en-US" dirty="0"/>
              <a:t>The method is called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, and it has two ways it can be used:</a:t>
            </a:r>
          </a:p>
          <a:p>
            <a:pPr lvl="1"/>
            <a:r>
              <a:rPr lang="en-US" sz="3200" dirty="0"/>
              <a:t>Break the string up by its whitespace</a:t>
            </a:r>
          </a:p>
          <a:p>
            <a:pPr lvl="1"/>
            <a:r>
              <a:rPr lang="en-US" sz="3200" dirty="0"/>
              <a:t>Break the string up by a specific character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23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better understand the string data type</a:t>
            </a:r>
          </a:p>
          <a:p>
            <a:pPr lvl="1"/>
            <a:r>
              <a:rPr lang="en-US" dirty="0"/>
              <a:t>Learn how they are represented</a:t>
            </a:r>
          </a:p>
          <a:p>
            <a:pPr lvl="1"/>
            <a:r>
              <a:rPr lang="en-US" dirty="0"/>
              <a:t>Learn about and use some of their built-in methods</a:t>
            </a:r>
          </a:p>
          <a:p>
            <a:pPr lvl="2"/>
            <a:r>
              <a:rPr lang="en-US" dirty="0"/>
              <a:t>Slicing and concatenation</a:t>
            </a:r>
          </a:p>
          <a:p>
            <a:pPr lvl="2"/>
            <a:r>
              <a:rPr lang="en-US" dirty="0"/>
              <a:t>Escape sequences</a:t>
            </a:r>
          </a:p>
          <a:p>
            <a:pPr lvl="2"/>
            <a:r>
              <a:rPr lang="en-US" dirty="0"/>
              <a:t>lower() and upper()</a:t>
            </a:r>
          </a:p>
          <a:p>
            <a:pPr lvl="2"/>
            <a:r>
              <a:rPr lang="en-US" dirty="0"/>
              <a:t>strip() and whitespace</a:t>
            </a:r>
          </a:p>
          <a:p>
            <a:pPr lvl="2"/>
            <a:r>
              <a:rPr lang="en-US" dirty="0"/>
              <a:t>split() and join()</a:t>
            </a:r>
          </a:p>
          <a:p>
            <a:pPr lvl="3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7010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by Whitespace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/>
              <a:t>with nothing inside the parentheses will split on </a:t>
            </a:r>
            <a:r>
              <a:rPr lang="en-US" u="sng" dirty="0"/>
              <a:t>all</a:t>
            </a:r>
            <a:r>
              <a:rPr lang="en-US" dirty="0"/>
              <a:t> whitespace</a:t>
            </a:r>
          </a:p>
          <a:p>
            <a:pPr lvl="1"/>
            <a:r>
              <a:rPr lang="en-US" sz="3200" dirty="0"/>
              <a:t>Even the “interior” whitespace</a:t>
            </a:r>
          </a:p>
          <a:p>
            <a:pPr lvl="3"/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line = "hello world \n"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['hello', 'world']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love = "\t\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love\t\t\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nwhitespace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\n  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love.split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['I', 'love', 'whitespace']</a:t>
            </a:r>
          </a:p>
          <a:p>
            <a:pPr marL="0" indent="0">
              <a:buNone/>
            </a:pPr>
            <a:endParaRPr lang="en-US" sz="24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49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by Specific Character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3678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under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901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Splitting by Specific Character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/>
              <a:t>Calling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with a string in it, we can remove a specific character (or more than one)</a:t>
            </a:r>
          </a:p>
          <a:p>
            <a:pPr lvl="3"/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under = 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once_twice_thrice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under.split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("_")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['once', 'twice', 'thrice']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double = "hello how ill are all of your llamas?"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double.split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['he', 'o 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' are a', ' of your ',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amas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?']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99232" y="5965838"/>
            <a:ext cx="568756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notice that it didn’t remove the whitespace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3385286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885944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6183350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85634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 flipH="1">
            <a:off x="2497797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31497" y="3116044"/>
            <a:ext cx="313208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character(s) that we want to remove are called the delimiter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 flipH="1">
            <a:off x="4033989" y="5631477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 flipH="1">
            <a:off x="5361914" y="5630142"/>
            <a:ext cx="274320" cy="274320"/>
          </a:xfrm>
          <a:prstGeom prst="roundRect">
            <a:avLst/>
          </a:prstGeom>
          <a:solidFill>
            <a:srgbClr val="0070C0">
              <a:alpha val="42000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00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 Splitting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/>
              <a:t>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to solve the following problems</a:t>
            </a:r>
          </a:p>
          <a:p>
            <a:pPr lvl="3"/>
            <a:endParaRPr lang="en-US" dirty="0"/>
          </a:p>
          <a:p>
            <a:r>
              <a:rPr lang="en-US" dirty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Split this string on the double t’s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24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Practice: Splitting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94192" cy="4156799"/>
          </a:xfrm>
        </p:spPr>
        <p:txBody>
          <a:bodyPr/>
          <a:lstStyle/>
          <a:p>
            <a:r>
              <a:rPr lang="en-US" dirty="0"/>
              <a:t>Use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  <a:r>
              <a:rPr lang="en-US" dirty="0"/>
              <a:t> to solve the following problems</a:t>
            </a:r>
          </a:p>
          <a:p>
            <a:pPr lvl="3"/>
            <a:endParaRPr lang="en-US" dirty="0"/>
          </a:p>
          <a:p>
            <a:r>
              <a:rPr lang="en-US" dirty="0"/>
              <a:t>Split this string on its whitespace: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daft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"around \t the \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nworld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5720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daft.split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Split this string on the double t’s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dirty="0"/>
              <a:t>):</a:t>
            </a:r>
          </a:p>
          <a:p>
            <a:pPr marL="45720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adorable =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"nutty otters making lattes"</a:t>
            </a:r>
          </a:p>
          <a:p>
            <a:pPr marL="45720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adorable.split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02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Looping over Split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Splitting a string creates a </a:t>
            </a:r>
            <a:r>
              <a:rPr lang="en-US" u="sng" dirty="0"/>
              <a:t>list</a:t>
            </a:r>
            <a:r>
              <a:rPr lang="en-US" dirty="0"/>
              <a:t> of smaller strings</a:t>
            </a:r>
          </a:p>
          <a:p>
            <a:pPr lvl="3"/>
            <a:endParaRPr lang="en-US" dirty="0"/>
          </a:p>
          <a:p>
            <a:r>
              <a:rPr lang="en-US" dirty="0"/>
              <a:t>Using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 and this list, we can iterate over each individual word (or token)</a:t>
            </a:r>
          </a:p>
          <a:p>
            <a:pPr marL="1828800" lvl="4" indent="0">
              <a:buNone/>
            </a:pPr>
            <a:endParaRPr lang="en-US" dirty="0"/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words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sentence.split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919163" lvl="1" indent="0">
              <a:buNone/>
            </a:pPr>
            <a:r>
              <a:rPr lang="en-US" sz="20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0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(words):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0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(words[index])</a:t>
            </a:r>
          </a:p>
          <a:p>
            <a:pPr marL="919163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index +=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02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Looping over Split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lyrics =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"stars in their eyes"</a:t>
            </a:r>
          </a:p>
          <a:p>
            <a:pPr marL="0" indent="0"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lyrics.split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800" b="1" dirty="0">
              <a:solidFill>
                <a:srgbClr val="0000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0" lvl="1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lyricWords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[index] +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"*"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index += 1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*stars*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*in*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*their*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*eyes*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5008" y="4069628"/>
            <a:ext cx="407828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does this line of code do?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22070" y="3657600"/>
            <a:ext cx="508042" cy="475488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572000" y="4527651"/>
            <a:ext cx="44317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append a “*” to the front and end of each list element, then print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00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String Joining</a:t>
            </a:r>
          </a:p>
        </p:txBody>
      </p:sp>
    </p:spTree>
    <p:extLst>
      <p:ext uri="{BB962C8B-B14F-4D97-AF65-F5344CB8AC3E}">
        <p14:creationId xmlns:p14="http://schemas.microsoft.com/office/powerpoint/2010/main" val="34862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Joining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also join a list of strings back together!</a:t>
            </a:r>
          </a:p>
          <a:p>
            <a:pPr lvl="1"/>
            <a:r>
              <a:rPr lang="en-US" sz="3200" dirty="0"/>
              <a:t>The syntax looks different from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</a:t>
            </a:r>
          </a:p>
          <a:p>
            <a:pPr lvl="1"/>
            <a:r>
              <a:rPr lang="en-US" sz="3200" dirty="0"/>
              <a:t>And it only works on a </a:t>
            </a:r>
            <a:r>
              <a:rPr lang="en-US" sz="3200" u="sng" dirty="0"/>
              <a:t>list of strings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X"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.join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list_of_strings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48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993570" y="5928761"/>
            <a:ext cx="641307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delimiter (what we will use to join the strings)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17028" y="4932721"/>
            <a:ext cx="144483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method name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86912" y="4988667"/>
            <a:ext cx="543763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the list of strings we want to join together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5" name="Left Brace 4"/>
          <p:cNvSpPr/>
          <p:nvPr/>
        </p:nvSpPr>
        <p:spPr>
          <a:xfrm rot="16200000">
            <a:off x="1962307" y="4218240"/>
            <a:ext cx="422481" cy="1006481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328928" y="4510240"/>
            <a:ext cx="0" cy="141852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16200000">
            <a:off x="4323786" y="3148314"/>
            <a:ext cx="422481" cy="3146336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6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5" grpId="0" animBg="1"/>
      <p:bldP spid="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Joining Strings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names = ['Alice', 'Bob', 'Carl', 'Dana', 'Eve']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"_".join(names)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Alice_Bob_Carl_Dana_Eve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lvl="3"/>
            <a:endParaRPr lang="en-US" dirty="0"/>
          </a:p>
          <a:p>
            <a:r>
              <a:rPr lang="en-US" dirty="0"/>
              <a:t>We can also use more than one character as our delimiter if we want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" &lt;3 ".join(names)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'Alice &lt;3 Bob &lt;3 Carl &lt;3 Dana &lt;3 Eve'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128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Strings</a:t>
            </a:r>
          </a:p>
        </p:txBody>
      </p:sp>
    </p:spTree>
    <p:extLst>
      <p:ext uri="{BB962C8B-B14F-4D97-AF65-F5344CB8AC3E}">
        <p14:creationId xmlns:p14="http://schemas.microsoft.com/office/powerpoint/2010/main" val="403069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split() </a:t>
            </a:r>
            <a:r>
              <a:rPr lang="en-US" dirty="0"/>
              <a:t>vs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join()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split() </a:t>
            </a:r>
            <a:r>
              <a:rPr lang="en-US" dirty="0"/>
              <a:t>method</a:t>
            </a:r>
          </a:p>
          <a:p>
            <a:pPr lvl="1"/>
            <a:r>
              <a:rPr lang="en-US" dirty="0"/>
              <a:t>Takes in a single string</a:t>
            </a:r>
          </a:p>
          <a:p>
            <a:pPr lvl="1"/>
            <a:r>
              <a:rPr lang="en-US" dirty="0"/>
              <a:t>Creates a list of strings</a:t>
            </a:r>
          </a:p>
          <a:p>
            <a:pPr lvl="1"/>
            <a:r>
              <a:rPr lang="en-US" dirty="0"/>
              <a:t>Splits on given character(s), or on all whitespace</a:t>
            </a:r>
          </a:p>
          <a:p>
            <a:pPr lvl="3"/>
            <a:endParaRPr lang="en-US" dirty="0"/>
          </a:p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join() </a:t>
            </a:r>
            <a:r>
              <a:rPr lang="en-US" dirty="0"/>
              <a:t>method</a:t>
            </a:r>
          </a:p>
          <a:p>
            <a:pPr lvl="1"/>
            <a:r>
              <a:rPr lang="en-US" dirty="0"/>
              <a:t>Takes in a list of strings</a:t>
            </a:r>
          </a:p>
          <a:p>
            <a:pPr lvl="1"/>
            <a:r>
              <a:rPr lang="en-US" dirty="0"/>
              <a:t>Returns a single string</a:t>
            </a:r>
          </a:p>
          <a:p>
            <a:pPr lvl="1"/>
            <a:r>
              <a:rPr lang="en-US" dirty="0"/>
              <a:t>Joins together with a user-chosen delimiter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50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and List Operations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of the operations we’ve learned are possible to use on strings and on lists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704548"/>
              </p:ext>
            </p:extLst>
          </p:nvPr>
        </p:nvGraphicFramePr>
        <p:xfrm>
          <a:off x="1974130" y="3118186"/>
          <a:ext cx="5195740" cy="3326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32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312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0127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5279">
                <a:tc>
                  <a:txBody>
                    <a:bodyPr/>
                    <a:lstStyle/>
                    <a:p>
                      <a:r>
                        <a:rPr lang="en-US" sz="2400" dirty="0"/>
                        <a:t>Operation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Strings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Lists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/>
                        <a:t>Concatenation +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/>
                        <a:t>Indexing [ 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dirty="0"/>
                        <a:t>Slicing [ : ]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.lower()</a:t>
                      </a:r>
                      <a:r>
                        <a:rPr lang="en-US" dirty="0"/>
                        <a:t> / </a:t>
                      </a:r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.upper()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.append()</a:t>
                      </a:r>
                      <a:r>
                        <a:rPr lang="en-US" dirty="0"/>
                        <a:t> / </a:t>
                      </a:r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.remove()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5279"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len</a:t>
                      </a:r>
                      <a:r>
                        <a:rPr lang="en-US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440378" y="4920198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46543" y="3480809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40091" y="3483846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46543" y="3959593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40091" y="3962630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46543" y="4438377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0091" y="4441414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46543" y="5874728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091" y="5877765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6543" y="4917161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440091" y="5398982"/>
            <a:ext cx="827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8000"/>
                </a:solidFill>
                <a:sym typeface="Wingdings"/>
              </a:rPr>
              <a:t></a:t>
            </a:r>
            <a:endParaRPr lang="en-US" sz="4800" dirty="0">
              <a:solidFill>
                <a:srgbClr val="008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75110" y="5395945"/>
            <a:ext cx="10347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F0000"/>
                </a:solidFill>
                <a:sym typeface="Wingdings"/>
              </a:rPr>
              <a:t>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8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CTRL+Z</a:t>
            </a:r>
          </a:p>
          <a:p>
            <a:pPr lvl="1"/>
            <a:r>
              <a:rPr lang="en-US" dirty="0"/>
              <a:t>“Minimizes” the emacs window</a:t>
            </a:r>
          </a:p>
          <a:p>
            <a:pPr lvl="3"/>
            <a:endParaRPr lang="en-US" dirty="0"/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fg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/>
              <a:t>Used in the terminal, and “maximizes” it again</a:t>
            </a:r>
          </a:p>
          <a:p>
            <a:pPr lvl="3"/>
            <a:endParaRPr lang="en-US" dirty="0"/>
          </a:p>
          <a:p>
            <a:r>
              <a:rPr lang="en-US" dirty="0"/>
              <a:t>Useful when coding and testing</a:t>
            </a:r>
          </a:p>
          <a:p>
            <a:pPr lvl="1"/>
            <a:r>
              <a:rPr lang="en-US" dirty="0"/>
              <a:t>Save and minimize, run code, maximize it to edit</a:t>
            </a:r>
          </a:p>
          <a:p>
            <a:pPr lvl="1"/>
            <a:r>
              <a:rPr lang="en-US" dirty="0"/>
              <a:t>Keeps the kill ring, where you are in the file, etc.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52413" y="1051856"/>
            <a:ext cx="42391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Shortcut</a:t>
            </a:r>
          </a:p>
        </p:txBody>
      </p:sp>
    </p:spTree>
    <p:extLst>
      <p:ext uri="{BB962C8B-B14F-4D97-AF65-F5344CB8AC3E}">
        <p14:creationId xmlns:p14="http://schemas.microsoft.com/office/powerpoint/2010/main" val="205145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HW 4 is out on Blackboard now</a:t>
            </a:r>
          </a:p>
          <a:p>
            <a:pPr lvl="1"/>
            <a:r>
              <a:rPr lang="en-US" dirty="0"/>
              <a:t>Due by Friday (October 5th) at 8:59:59 PM</a:t>
            </a:r>
          </a:p>
          <a:p>
            <a:r>
              <a:rPr lang="en-US" dirty="0"/>
              <a:t>Lab 5 is out on Blackboard as well.</a:t>
            </a:r>
          </a:p>
          <a:p>
            <a:pPr lvl="1"/>
            <a:r>
              <a:rPr lang="en-US" dirty="0"/>
              <a:t>Due Thurs (October 4th) at 8:59:59PM</a:t>
            </a:r>
          </a:p>
          <a:p>
            <a:pPr lvl="1"/>
            <a:r>
              <a:rPr lang="en-US" dirty="0"/>
              <a:t>Do this before you take the midterm!</a:t>
            </a:r>
          </a:p>
          <a:p>
            <a:pPr lvl="3"/>
            <a:endParaRPr lang="en-US" dirty="0"/>
          </a:p>
          <a:p>
            <a:r>
              <a:rPr lang="en-US" dirty="0"/>
              <a:t>Midterm is </a:t>
            </a:r>
            <a:r>
              <a:rPr lang="en-US" u="sng" dirty="0"/>
              <a:t>in class</a:t>
            </a:r>
            <a:r>
              <a:rPr lang="en-US" dirty="0"/>
              <a:t>, October 3rd and 4th</a:t>
            </a:r>
          </a:p>
          <a:p>
            <a:pPr lvl="1"/>
            <a:r>
              <a:rPr lang="en-US" dirty="0"/>
              <a:t>Survey #1 will be released this week as well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Sewing thread (adapted from):</a:t>
            </a:r>
          </a:p>
          <a:p>
            <a:pPr lvl="1"/>
            <a:r>
              <a:rPr lang="en-US" sz="2000" dirty="0"/>
              <a:t>https://pixabay.com/p-936467</a:t>
            </a:r>
          </a:p>
          <a:p>
            <a:pPr lvl="1"/>
            <a:endParaRPr lang="en-US" sz="2000" dirty="0"/>
          </a:p>
          <a:p>
            <a:r>
              <a:rPr lang="en-US" sz="2000" dirty="0"/>
              <a:t>Cheese slices:</a:t>
            </a:r>
          </a:p>
          <a:p>
            <a:pPr lvl="1"/>
            <a:r>
              <a:rPr lang="en-US" sz="2000" dirty="0"/>
              <a:t>http://pngimg.com/download/4276</a:t>
            </a:r>
          </a:p>
          <a:p>
            <a:pPr lvl="1"/>
            <a:endParaRPr lang="en-US" sz="2000" dirty="0"/>
          </a:p>
          <a:p>
            <a:r>
              <a:rPr lang="en-US" sz="2000" dirty="0"/>
              <a:t>Space dog (adapted from):</a:t>
            </a:r>
          </a:p>
          <a:p>
            <a:pPr lvl="1"/>
            <a:r>
              <a:rPr lang="en-US" sz="2000" dirty="0"/>
              <a:t>https://commons.wikimedia.org/wiki/File:Space_dog_illustration.png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String Data 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 is represented in programs by </a:t>
            </a:r>
            <a:br>
              <a:rPr lang="en-US" dirty="0"/>
            </a:br>
            <a:r>
              <a:rPr lang="en-US" dirty="0"/>
              <a:t>the string data type</a:t>
            </a:r>
          </a:p>
          <a:p>
            <a:r>
              <a:rPr lang="en-US" dirty="0"/>
              <a:t>A </a:t>
            </a:r>
            <a:r>
              <a:rPr lang="en-US" b="1" i="1" dirty="0"/>
              <a:t>string</a:t>
            </a:r>
            <a:r>
              <a:rPr lang="en-US" dirty="0"/>
              <a:t> is a sequence of characters </a:t>
            </a:r>
            <a:br>
              <a:rPr lang="en-US" dirty="0"/>
            </a:br>
            <a:r>
              <a:rPr lang="en-US" dirty="0"/>
              <a:t>enclosed within double quotes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dirty="0"/>
              <a:t>) </a:t>
            </a:r>
            <a:br>
              <a:rPr lang="en-US" dirty="0"/>
            </a:br>
            <a:r>
              <a:rPr lang="en-US" dirty="0"/>
              <a:t>or single quotes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Sometimes called </a:t>
            </a:r>
            <a:br>
              <a:rPr lang="en-US" dirty="0"/>
            </a:br>
            <a:r>
              <a:rPr lang="en-US" dirty="0"/>
              <a:t>quotation marks or </a:t>
            </a:r>
            <a:br>
              <a:rPr lang="en-US" dirty="0"/>
            </a:br>
            <a:r>
              <a:rPr lang="en-US" dirty="0"/>
              <a:t>apostrophes</a:t>
            </a:r>
          </a:p>
          <a:p>
            <a:pPr lvl="3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5E8ED"/>
              </a:clrFrom>
              <a:clrTo>
                <a:srgbClr val="E5E8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09" t="13356" r="22010" b="15050"/>
          <a:stretch/>
        </p:blipFill>
        <p:spPr>
          <a:xfrm>
            <a:off x="6117996" y="3643595"/>
            <a:ext cx="3261675" cy="3214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835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Strings as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input() </a:t>
            </a:r>
            <a:r>
              <a:rPr lang="en-US" dirty="0"/>
              <a:t>automatically gets a string</a:t>
            </a: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input("Please enter your name: ")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name: Shakira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Shakira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Shakira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658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Individual Characters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characters </a:t>
            </a:r>
            <a:br>
              <a:rPr lang="en-US" dirty="0"/>
            </a:br>
            <a:r>
              <a:rPr lang="en-US" dirty="0"/>
              <a:t>in a string through </a:t>
            </a:r>
            <a:r>
              <a:rPr lang="en-US" b="1" i="1" dirty="0"/>
              <a:t>indexing</a:t>
            </a:r>
          </a:p>
          <a:p>
            <a:pPr lvl="1"/>
            <a:r>
              <a:rPr lang="en-US" dirty="0"/>
              <a:t>Characters are the letters, numbers, spaces, and symbols that make up a string</a:t>
            </a:r>
          </a:p>
          <a:p>
            <a:pPr lvl="3"/>
            <a:endParaRPr lang="en-US" i="1" dirty="0"/>
          </a:p>
          <a:p>
            <a:r>
              <a:rPr lang="en-US" dirty="0"/>
              <a:t>The characters in a string are numbered starting from the left, beginning with 0</a:t>
            </a:r>
          </a:p>
          <a:p>
            <a:pPr lvl="1"/>
            <a:r>
              <a:rPr lang="en-US" dirty="0"/>
              <a:t>Just like in lists!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58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Syntax of Accessing Characters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general form is</a:t>
            </a:r>
          </a:p>
          <a:p>
            <a:pPr marL="457200" lvl="1" indent="0">
              <a:buNone/>
            </a:pPr>
            <a:r>
              <a:rPr lang="en-US" sz="4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[expression]</a:t>
            </a:r>
            <a:endParaRPr lang="en-US" sz="4000" dirty="0"/>
          </a:p>
          <a:p>
            <a:endParaRPr lang="en-US" dirty="0"/>
          </a:p>
          <a:p>
            <a:r>
              <a:rPr lang="en-US" dirty="0"/>
              <a:t>Where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strName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is the name of the string variable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expression </a:t>
            </a:r>
            <a:r>
              <a:rPr lang="en-US" dirty="0"/>
              <a:t>determines which character is selected from the string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94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15514</TotalTime>
  <Words>2215</Words>
  <Application>Microsoft Office PowerPoint</Application>
  <PresentationFormat>On-screen Show (4:3)</PresentationFormat>
  <Paragraphs>587</Paragraphs>
  <Slides>54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ＭＳ Ｐゴシック</vt:lpstr>
      <vt:lpstr>Arial</vt:lpstr>
      <vt:lpstr>Calibri</vt:lpstr>
      <vt:lpstr>Courier New</vt:lpstr>
      <vt:lpstr>Wingdings</vt:lpstr>
      <vt:lpstr>Office Theme</vt:lpstr>
      <vt:lpstr>CMSC201  Computer Science I for Majors  Lecture 09 – Strings</vt:lpstr>
      <vt:lpstr>Last Class We Covered</vt:lpstr>
      <vt:lpstr>Any Questions from Last Time?</vt:lpstr>
      <vt:lpstr>Today’s Objectives</vt:lpstr>
      <vt:lpstr>Strings</vt:lpstr>
      <vt:lpstr>The String Data Type</vt:lpstr>
      <vt:lpstr>Getting Strings as Input</vt:lpstr>
      <vt:lpstr>Accessing Individual Characters</vt:lpstr>
      <vt:lpstr>Syntax of Accessing Characters</vt:lpstr>
      <vt:lpstr>Example String</vt:lpstr>
      <vt:lpstr>Example String</vt:lpstr>
      <vt:lpstr>Changing String Case</vt:lpstr>
      <vt:lpstr>Concatenation</vt:lpstr>
      <vt:lpstr>Forming New Strings - Concatenation</vt:lpstr>
      <vt:lpstr>Rules of Concatenation</vt:lpstr>
      <vt:lpstr>Common Use for Concatenation</vt:lpstr>
      <vt:lpstr>Sentinels and Concatenation</vt:lpstr>
      <vt:lpstr>Sentinels, input(), and Concatenation</vt:lpstr>
      <vt:lpstr>Substrings and Slicing</vt:lpstr>
      <vt:lpstr>Substrings</vt:lpstr>
      <vt:lpstr>Slicing Syntax</vt:lpstr>
      <vt:lpstr>Slicing Examples</vt:lpstr>
      <vt:lpstr>Specifics of Slicing</vt:lpstr>
      <vt:lpstr>String Operations in Python</vt:lpstr>
      <vt:lpstr>Escape Sequences</vt:lpstr>
      <vt:lpstr>Special Characters</vt:lpstr>
      <vt:lpstr>Backslash: Escape Sequences</vt:lpstr>
      <vt:lpstr>Common Escape Sequences</vt:lpstr>
      <vt:lpstr>Escape Sequences Example</vt:lpstr>
      <vt:lpstr>Escape Sequences Example</vt:lpstr>
      <vt:lpstr>How Python Handles Escape Sequences</vt:lpstr>
      <vt:lpstr>The “end” of print()</vt:lpstr>
      <vt:lpstr>Whitespace</vt:lpstr>
      <vt:lpstr>Whitespace</vt:lpstr>
      <vt:lpstr>Removing Whitespace</vt:lpstr>
      <vt:lpstr>Removing Whitespace</vt:lpstr>
      <vt:lpstr>Removing Whitespace</vt:lpstr>
      <vt:lpstr>String Splitting</vt:lpstr>
      <vt:lpstr>String Splitting</vt:lpstr>
      <vt:lpstr>Splitting by Whitespace</vt:lpstr>
      <vt:lpstr>Splitting by Specific Character</vt:lpstr>
      <vt:lpstr>Splitting by Specific Character</vt:lpstr>
      <vt:lpstr>Practice: Splitting</vt:lpstr>
      <vt:lpstr>Practice: Splitting</vt:lpstr>
      <vt:lpstr>Looping over Split Strings</vt:lpstr>
      <vt:lpstr>Example: Looping over Split Strings</vt:lpstr>
      <vt:lpstr>String Joining</vt:lpstr>
      <vt:lpstr>Joining Strings</vt:lpstr>
      <vt:lpstr>Example: Joining Strings</vt:lpstr>
      <vt:lpstr>split() vs join()</vt:lpstr>
      <vt:lpstr>String and List Operations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277</cp:revision>
  <dcterms:created xsi:type="dcterms:W3CDTF">2014-05-05T14:25:42Z</dcterms:created>
  <dcterms:modified xsi:type="dcterms:W3CDTF">2018-10-01T15:48:57Z</dcterms:modified>
</cp:coreProperties>
</file>